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6FC"/>
    <a:srgbClr val="00297A"/>
    <a:srgbClr val="002060"/>
    <a:srgbClr val="4DB6AC"/>
    <a:srgbClr val="095B9F"/>
    <a:srgbClr val="1976D2"/>
    <a:srgbClr val="1666B6"/>
    <a:srgbClr val="90CAF9"/>
    <a:srgbClr val="ECF6FE"/>
    <a:srgbClr val="85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6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9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8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14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4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96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40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3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20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1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2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39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C7A4-BB74-45D7-9F8D-67DA03DC8229}" type="datetimeFigureOut">
              <a:rPr lang="zh-TW" altLang="en-US" smtClean="0"/>
              <a:t>2024/1/15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7F1E-3A4E-4DED-862C-C90A5A99D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>
            <a:extLst>
              <a:ext uri="{FF2B5EF4-FFF2-40B4-BE49-F238E27FC236}">
                <a16:creationId xmlns:a16="http://schemas.microsoft.com/office/drawing/2014/main" id="{14FF4D5C-E2E0-43A7-8BB8-B16DBF4AECAD}"/>
              </a:ext>
            </a:extLst>
          </p:cNvPr>
          <p:cNvSpPr/>
          <p:nvPr/>
        </p:nvSpPr>
        <p:spPr>
          <a:xfrm>
            <a:off x="7389211" y="2793045"/>
            <a:ext cx="1245481" cy="1227651"/>
          </a:xfrm>
          <a:prstGeom prst="ellipse">
            <a:avLst/>
          </a:prstGeom>
          <a:blipFill dpi="0" rotWithShape="1">
            <a:blip r:embed="rId2"/>
            <a:srcRect/>
            <a:stretch>
              <a:fillRect l="4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A216A89-9C4E-494C-8FCE-4B17810E65E7}"/>
              </a:ext>
            </a:extLst>
          </p:cNvPr>
          <p:cNvGrpSpPr/>
          <p:nvPr/>
        </p:nvGrpSpPr>
        <p:grpSpPr>
          <a:xfrm>
            <a:off x="3554493" y="2837683"/>
            <a:ext cx="1673807" cy="2685959"/>
            <a:chOff x="3554493" y="2837683"/>
            <a:chExt cx="1673807" cy="268595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48BA5FA-F3AC-45AB-8766-C313DCF91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2508"/>
            <a:stretch/>
          </p:blipFill>
          <p:spPr>
            <a:xfrm>
              <a:off x="3793647" y="2837683"/>
              <a:ext cx="1128781" cy="1128781"/>
            </a:xfrm>
            <a:prstGeom prst="ellipse">
              <a:avLst/>
            </a:prstGeom>
          </p:spPr>
        </p:pic>
        <p:grpSp>
          <p:nvGrpSpPr>
            <p:cNvPr id="60" name="群組 59"/>
            <p:cNvGrpSpPr/>
            <p:nvPr/>
          </p:nvGrpSpPr>
          <p:grpSpPr>
            <a:xfrm>
              <a:off x="3554493" y="3987052"/>
              <a:ext cx="1673807" cy="1536590"/>
              <a:chOff x="5762345" y="3611126"/>
              <a:chExt cx="2723436" cy="2467968"/>
            </a:xfrm>
          </p:grpSpPr>
          <p:sp>
            <p:nvSpPr>
              <p:cNvPr id="61" name="文本框 13"/>
              <p:cNvSpPr txBox="1"/>
              <p:nvPr/>
            </p:nvSpPr>
            <p:spPr>
              <a:xfrm>
                <a:off x="5970714" y="3611126"/>
                <a:ext cx="2203199" cy="7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solidFill>
                      <a:srgbClr val="002060"/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黃曉欣</a:t>
                </a:r>
                <a:endParaRPr lang="zh-HK" altLang="en-US" sz="24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62" name="文本框 22"/>
              <p:cNvSpPr txBox="1"/>
              <p:nvPr/>
            </p:nvSpPr>
            <p:spPr>
              <a:xfrm>
                <a:off x="5762345" y="4546671"/>
                <a:ext cx="2723436" cy="153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服務學習課程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輔導服務性社團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服務學習訪談志工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服務學習培訓課程</a:t>
                </a:r>
                <a:endParaRPr lang="en-US" altLang="zh-TW" sz="1400" dirty="0"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63" name="文本框 15"/>
              <p:cNvSpPr txBox="1"/>
              <p:nvPr/>
            </p:nvSpPr>
            <p:spPr>
              <a:xfrm>
                <a:off x="6024167" y="4118955"/>
                <a:ext cx="2096295" cy="5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分機</a:t>
                </a:r>
                <a:r>
                  <a:rPr lang="en-US" altLang="zh-TW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1241</a:t>
                </a:r>
                <a:endParaRPr lang="zh-HK" altLang="en-US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</p:grpSp>
      </p:grpSp>
      <p:sp>
        <p:nvSpPr>
          <p:cNvPr id="38" name="手繪多邊形 37"/>
          <p:cNvSpPr/>
          <p:nvPr/>
        </p:nvSpPr>
        <p:spPr>
          <a:xfrm>
            <a:off x="0" y="389494"/>
            <a:ext cx="3283527" cy="776398"/>
          </a:xfrm>
          <a:custGeom>
            <a:avLst/>
            <a:gdLst>
              <a:gd name="connsiteX0" fmla="*/ 0 w 3283527"/>
              <a:gd name="connsiteY0" fmla="*/ 758398 h 776398"/>
              <a:gd name="connsiteX1" fmla="*/ 3283527 w 3283527"/>
              <a:gd name="connsiteY1" fmla="*/ 758398 h 776398"/>
              <a:gd name="connsiteX2" fmla="*/ 3283527 w 3283527"/>
              <a:gd name="connsiteY2" fmla="*/ 776398 h 776398"/>
              <a:gd name="connsiteX3" fmla="*/ 0 w 3283527"/>
              <a:gd name="connsiteY3" fmla="*/ 776398 h 776398"/>
              <a:gd name="connsiteX4" fmla="*/ 0 w 3283527"/>
              <a:gd name="connsiteY4" fmla="*/ 0 h 776398"/>
              <a:gd name="connsiteX5" fmla="*/ 3247444 w 3283527"/>
              <a:gd name="connsiteY5" fmla="*/ 0 h 776398"/>
              <a:gd name="connsiteX6" fmla="*/ 3247444 w 3283527"/>
              <a:gd name="connsiteY6" fmla="*/ 720000 h 776398"/>
              <a:gd name="connsiteX7" fmla="*/ 0 w 3283527"/>
              <a:gd name="connsiteY7" fmla="*/ 720000 h 77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3527" h="776398">
                <a:moveTo>
                  <a:pt x="0" y="758398"/>
                </a:moveTo>
                <a:lnTo>
                  <a:pt x="3283527" y="758398"/>
                </a:lnTo>
                <a:lnTo>
                  <a:pt x="3283527" y="776398"/>
                </a:lnTo>
                <a:lnTo>
                  <a:pt x="0" y="776398"/>
                </a:lnTo>
                <a:close/>
                <a:moveTo>
                  <a:pt x="0" y="0"/>
                </a:moveTo>
                <a:lnTo>
                  <a:pt x="3247444" y="0"/>
                </a:lnTo>
                <a:lnTo>
                  <a:pt x="3247444" y="72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矩形 16"/>
          <p:cNvSpPr/>
          <p:nvPr/>
        </p:nvSpPr>
        <p:spPr>
          <a:xfrm>
            <a:off x="603575" y="41814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成員介紹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75" y="201311"/>
            <a:ext cx="1354073" cy="1080000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196707" y="2752794"/>
            <a:ext cx="1465022" cy="3660621"/>
            <a:chOff x="2330752" y="1833493"/>
            <a:chExt cx="2383724" cy="5879445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67" b="97733" l="2267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43" y="1833493"/>
              <a:ext cx="1980000" cy="1980000"/>
            </a:xfrm>
            <a:prstGeom prst="rect">
              <a:avLst/>
            </a:prstGeom>
          </p:spPr>
        </p:pic>
        <p:grpSp>
          <p:nvGrpSpPr>
            <p:cNvPr id="34" name="群組 33"/>
            <p:cNvGrpSpPr/>
            <p:nvPr/>
          </p:nvGrpSpPr>
          <p:grpSpPr>
            <a:xfrm>
              <a:off x="2330752" y="3842089"/>
              <a:ext cx="2383724" cy="3870849"/>
              <a:chOff x="954030" y="3661216"/>
              <a:chExt cx="2383724" cy="3870849"/>
            </a:xfrm>
          </p:grpSpPr>
          <p:sp>
            <p:nvSpPr>
              <p:cNvPr id="39" name="文本框 11"/>
              <p:cNvSpPr txBox="1"/>
              <p:nvPr/>
            </p:nvSpPr>
            <p:spPr>
              <a:xfrm>
                <a:off x="1052957" y="3661216"/>
                <a:ext cx="2204762" cy="74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solidFill>
                      <a:srgbClr val="002060"/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呂濬帆</a:t>
                </a:r>
                <a:endParaRPr lang="zh-HK" altLang="en-US" sz="24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40" name="文本框 15"/>
              <p:cNvSpPr txBox="1"/>
              <p:nvPr/>
            </p:nvSpPr>
            <p:spPr>
              <a:xfrm>
                <a:off x="1052957" y="4159008"/>
                <a:ext cx="2204762" cy="5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分機</a:t>
                </a:r>
                <a:r>
                  <a:rPr lang="en-US" altLang="zh-TW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1230</a:t>
                </a:r>
                <a:endParaRPr lang="zh-HK" altLang="en-US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41" name="文本框 18"/>
              <p:cNvSpPr txBox="1"/>
              <p:nvPr/>
            </p:nvSpPr>
            <p:spPr>
              <a:xfrm>
                <a:off x="954030" y="4615516"/>
                <a:ext cx="2383724" cy="291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輔導服務性社團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志願服務基礎教育訓練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服務學習活動及講座辦理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親善大使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服務性社團贊助</a:t>
                </a:r>
                <a:b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畢業典禮籌辦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1790139" y="2807560"/>
            <a:ext cx="1526640" cy="2722616"/>
            <a:chOff x="4433139" y="1895985"/>
            <a:chExt cx="2483982" cy="4372885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56" b="98844" l="1422" r="98933">
                          <a14:foregroundMark x1="53244" y1="4711" x2="53244" y2="4711"/>
                          <a14:foregroundMark x1="52267" y1="4267" x2="52267" y2="4267"/>
                          <a14:foregroundMark x1="92267" y1="33067" x2="92267" y2="33067"/>
                          <a14:foregroundMark x1="5156" y1="58933" x2="5156" y2="589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0000">
              <a:off x="4690884" y="1895985"/>
              <a:ext cx="1980000" cy="1980000"/>
            </a:xfrm>
            <a:prstGeom prst="rect">
              <a:avLst/>
            </a:prstGeom>
          </p:spPr>
        </p:pic>
        <p:grpSp>
          <p:nvGrpSpPr>
            <p:cNvPr id="50" name="群組 49"/>
            <p:cNvGrpSpPr/>
            <p:nvPr/>
          </p:nvGrpSpPr>
          <p:grpSpPr>
            <a:xfrm>
              <a:off x="4433139" y="3831606"/>
              <a:ext cx="2483982" cy="2437264"/>
              <a:chOff x="3319869" y="3611126"/>
              <a:chExt cx="2483982" cy="2437264"/>
            </a:xfrm>
          </p:grpSpPr>
          <p:sp>
            <p:nvSpPr>
              <p:cNvPr id="51" name="文本框 12"/>
              <p:cNvSpPr txBox="1"/>
              <p:nvPr/>
            </p:nvSpPr>
            <p:spPr>
              <a:xfrm>
                <a:off x="3448769" y="3611126"/>
                <a:ext cx="2203200" cy="74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solidFill>
                      <a:srgbClr val="002060"/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詹宛蒨</a:t>
                </a:r>
                <a:endParaRPr lang="zh-HK" altLang="en-US" sz="24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52" name="文本框 19"/>
              <p:cNvSpPr txBox="1"/>
              <p:nvPr/>
            </p:nvSpPr>
            <p:spPr>
              <a:xfrm>
                <a:off x="3319869" y="4515967"/>
                <a:ext cx="2483982" cy="153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社團服務學習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輔導服務性社團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志工媒合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課程抵免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文本框 15"/>
              <p:cNvSpPr txBox="1"/>
              <p:nvPr/>
            </p:nvSpPr>
            <p:spPr>
              <a:xfrm>
                <a:off x="3448769" y="4114349"/>
                <a:ext cx="2203200" cy="5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分機</a:t>
                </a:r>
                <a:r>
                  <a:rPr lang="en-US" altLang="zh-TW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1239</a:t>
                </a:r>
                <a:endParaRPr lang="zh-HK" altLang="en-US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3554493" y="624588"/>
            <a:ext cx="4465033" cy="1968275"/>
            <a:chOff x="309398" y="1833493"/>
            <a:chExt cx="4465033" cy="196827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44" b="97689" l="1956" r="979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98" y="1833493"/>
              <a:ext cx="1968275" cy="1968275"/>
            </a:xfrm>
            <a:prstGeom prst="rect">
              <a:avLst/>
            </a:prstGeom>
          </p:spPr>
        </p:pic>
        <p:grpSp>
          <p:nvGrpSpPr>
            <p:cNvPr id="56" name="群組 55"/>
            <p:cNvGrpSpPr/>
            <p:nvPr/>
          </p:nvGrpSpPr>
          <p:grpSpPr>
            <a:xfrm>
              <a:off x="1947349" y="2419434"/>
              <a:ext cx="2827082" cy="1136471"/>
              <a:chOff x="2791717" y="2243970"/>
              <a:chExt cx="2827082" cy="1136471"/>
            </a:xfrm>
          </p:grpSpPr>
          <p:sp>
            <p:nvSpPr>
              <p:cNvPr id="57" name="文本框 11"/>
              <p:cNvSpPr txBox="1"/>
              <p:nvPr/>
            </p:nvSpPr>
            <p:spPr>
              <a:xfrm>
                <a:off x="2791718" y="2243970"/>
                <a:ext cx="2827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solidFill>
                      <a:srgbClr val="002060"/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侯曼貞主任</a:t>
                </a:r>
                <a:endParaRPr lang="zh-HK" altLang="en-US" sz="28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58" name="文本框 15"/>
              <p:cNvSpPr txBox="1"/>
              <p:nvPr/>
            </p:nvSpPr>
            <p:spPr>
              <a:xfrm>
                <a:off x="2791719" y="2714035"/>
                <a:ext cx="282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分機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1242</a:t>
                </a:r>
                <a:endParaRPr lang="zh-HK" altLang="en-US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59" name="文本框 18"/>
              <p:cNvSpPr txBox="1"/>
              <p:nvPr/>
            </p:nvSpPr>
            <p:spPr>
              <a:xfrm>
                <a:off x="2791717" y="3072664"/>
                <a:ext cx="2827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綜理服務學習中心各項業務</a:t>
                </a:r>
                <a:endParaRPr lang="zh-HK" altLang="en-US" sz="1400" dirty="0"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</p:grp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CF0E7F0-B351-4C0A-B1ED-16403FF82C61}"/>
              </a:ext>
            </a:extLst>
          </p:cNvPr>
          <p:cNvGrpSpPr/>
          <p:nvPr/>
        </p:nvGrpSpPr>
        <p:grpSpPr>
          <a:xfrm>
            <a:off x="5332448" y="2835655"/>
            <a:ext cx="1745712" cy="3146873"/>
            <a:chOff x="6384283" y="2835655"/>
            <a:chExt cx="2840431" cy="5054299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0725A3F6-64FE-4C19-8B99-55B60084236C}"/>
                </a:ext>
              </a:extLst>
            </p:cNvPr>
            <p:cNvGrpSpPr/>
            <p:nvPr/>
          </p:nvGrpSpPr>
          <p:grpSpPr>
            <a:xfrm>
              <a:off x="6384283" y="4738990"/>
              <a:ext cx="2840431" cy="3150964"/>
              <a:chOff x="5651018" y="3611126"/>
              <a:chExt cx="2840431" cy="3150964"/>
            </a:xfrm>
          </p:grpSpPr>
          <p:sp>
            <p:nvSpPr>
              <p:cNvPr id="35" name="文本框 13">
                <a:extLst>
                  <a:ext uri="{FF2B5EF4-FFF2-40B4-BE49-F238E27FC236}">
                    <a16:creationId xmlns:a16="http://schemas.microsoft.com/office/drawing/2014/main" id="{1F168674-E7BC-402B-93FD-8BC9226F8F95}"/>
                  </a:ext>
                </a:extLst>
              </p:cNvPr>
              <p:cNvSpPr txBox="1"/>
              <p:nvPr/>
            </p:nvSpPr>
            <p:spPr>
              <a:xfrm>
                <a:off x="5970714" y="3611126"/>
                <a:ext cx="2203199" cy="74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solidFill>
                      <a:srgbClr val="002060"/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楊博硯</a:t>
                </a:r>
                <a:endParaRPr lang="zh-HK" altLang="en-US" sz="24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  <p:sp>
            <p:nvSpPr>
              <p:cNvPr id="36" name="文本框 22">
                <a:extLst>
                  <a:ext uri="{FF2B5EF4-FFF2-40B4-BE49-F238E27FC236}">
                    <a16:creationId xmlns:a16="http://schemas.microsoft.com/office/drawing/2014/main" id="{635E3E4D-DE4D-4D83-92FB-061B6112895C}"/>
                  </a:ext>
                </a:extLst>
              </p:cNvPr>
              <p:cNvSpPr txBox="1"/>
              <p:nvPr/>
            </p:nvSpPr>
            <p:spPr>
              <a:xfrm>
                <a:off x="5651018" y="4537603"/>
                <a:ext cx="2840431" cy="2224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輔導服務性社團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服務學習訪談志工</a:t>
                </a:r>
                <a:b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志願服務基礎教育訓練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服務學習活動及講座辦理</a:t>
                </a:r>
                <a:endPara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本框 15">
                <a:extLst>
                  <a:ext uri="{FF2B5EF4-FFF2-40B4-BE49-F238E27FC236}">
                    <a16:creationId xmlns:a16="http://schemas.microsoft.com/office/drawing/2014/main" id="{57D22721-FAA7-4487-8469-B825907638DE}"/>
                  </a:ext>
                </a:extLst>
              </p:cNvPr>
              <p:cNvSpPr txBox="1"/>
              <p:nvPr/>
            </p:nvSpPr>
            <p:spPr>
              <a:xfrm>
                <a:off x="6024168" y="4118955"/>
                <a:ext cx="2096295" cy="5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分機</a:t>
                </a:r>
                <a:r>
                  <a:rPr lang="en-US" altLang="zh-TW" sz="1600" dirty="0">
                    <a:solidFill>
                      <a:schemeClr val="accent5">
                        <a:lumMod val="50000"/>
                      </a:schemeClr>
                    </a:solidFill>
                    <a:latin typeface="華康正顏楷體W5" panose="03000509000000000000" pitchFamily="65" charset="-120"/>
                    <a:ea typeface="華康正顏楷體W5" panose="03000509000000000000" pitchFamily="65" charset="-120"/>
                  </a:rPr>
                  <a:t>1233</a:t>
                </a:r>
                <a:endParaRPr lang="zh-HK" altLang="en-US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endParaRPr>
              </a:p>
            </p:txBody>
          </p:sp>
        </p:grpSp>
        <p:sp>
          <p:nvSpPr>
            <p:cNvPr id="2" name="橢圓 1">
              <a:extLst>
                <a:ext uri="{FF2B5EF4-FFF2-40B4-BE49-F238E27FC236}">
                  <a16:creationId xmlns:a16="http://schemas.microsoft.com/office/drawing/2014/main" id="{20DCF61E-E334-4308-8667-9949853A7A0B}"/>
                </a:ext>
              </a:extLst>
            </p:cNvPr>
            <p:cNvSpPr/>
            <p:nvPr/>
          </p:nvSpPr>
          <p:spPr>
            <a:xfrm>
              <a:off x="6854363" y="2835655"/>
              <a:ext cx="1902430" cy="1850702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2D066281-7C43-4A2E-BB09-3178CB3C12D1}"/>
              </a:ext>
            </a:extLst>
          </p:cNvPr>
          <p:cNvGrpSpPr/>
          <p:nvPr/>
        </p:nvGrpSpPr>
        <p:grpSpPr>
          <a:xfrm>
            <a:off x="7339019" y="4034863"/>
            <a:ext cx="1444763" cy="1516777"/>
            <a:chOff x="5970714" y="3611126"/>
            <a:chExt cx="2350761" cy="2436146"/>
          </a:xfrm>
        </p:grpSpPr>
        <p:sp>
          <p:nvSpPr>
            <p:cNvPr id="45" name="文本框 13">
              <a:extLst>
                <a:ext uri="{FF2B5EF4-FFF2-40B4-BE49-F238E27FC236}">
                  <a16:creationId xmlns:a16="http://schemas.microsoft.com/office/drawing/2014/main" id="{D21CE492-F798-4029-9352-2F25A81FC1A4}"/>
                </a:ext>
              </a:extLst>
            </p:cNvPr>
            <p:cNvSpPr txBox="1"/>
            <p:nvPr/>
          </p:nvSpPr>
          <p:spPr>
            <a:xfrm>
              <a:off x="5970714" y="3611126"/>
              <a:ext cx="2203198" cy="74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002060"/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rPr>
                <a:t>熊玟菁</a:t>
              </a:r>
              <a:endParaRPr lang="zh-HK" altLang="en-US" sz="2400" dirty="0">
                <a:solidFill>
                  <a:srgbClr val="00206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endParaRPr>
            </a:p>
          </p:txBody>
        </p:sp>
        <p:sp>
          <p:nvSpPr>
            <p:cNvPr id="46" name="文本框 22">
              <a:extLst>
                <a:ext uri="{FF2B5EF4-FFF2-40B4-BE49-F238E27FC236}">
                  <a16:creationId xmlns:a16="http://schemas.microsoft.com/office/drawing/2014/main" id="{D718BE80-6594-465F-A7FB-747D2485627A}"/>
                </a:ext>
              </a:extLst>
            </p:cNvPr>
            <p:cNvSpPr txBox="1"/>
            <p:nvPr/>
          </p:nvSpPr>
          <p:spPr>
            <a:xfrm>
              <a:off x="5994862" y="4514849"/>
              <a:ext cx="2326613" cy="1532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輔導服務性社團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網頁管理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志工訊息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品德教育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本框 15">
              <a:extLst>
                <a:ext uri="{FF2B5EF4-FFF2-40B4-BE49-F238E27FC236}">
                  <a16:creationId xmlns:a16="http://schemas.microsoft.com/office/drawing/2014/main" id="{F36ADEAC-CBEE-4900-8382-0CD7C80E9FB5}"/>
                </a:ext>
              </a:extLst>
            </p:cNvPr>
            <p:cNvSpPr txBox="1"/>
            <p:nvPr/>
          </p:nvSpPr>
          <p:spPr>
            <a:xfrm>
              <a:off x="6024167" y="4118955"/>
              <a:ext cx="2096295" cy="54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rPr>
                <a:t>分機</a:t>
              </a:r>
              <a:r>
                <a:rPr lang="en-US" altLang="zh-TW" sz="1600" dirty="0">
                  <a:solidFill>
                    <a:schemeClr val="accent5">
                      <a:lumMod val="50000"/>
                    </a:schemeClr>
                  </a:solidFill>
                  <a:latin typeface="華康正顏楷體W5" panose="03000509000000000000" pitchFamily="65" charset="-120"/>
                  <a:ea typeface="華康正顏楷體W5" panose="03000509000000000000" pitchFamily="65" charset="-120"/>
                </a:rPr>
                <a:t>1246</a:t>
              </a:r>
              <a:endParaRPr lang="zh-HK" altLang="en-US" sz="1600" dirty="0">
                <a:solidFill>
                  <a:schemeClr val="accent5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21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120</Words>
  <Application>Microsoft Office PowerPoint</Application>
  <PresentationFormat>如螢幕大小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華康正顏楷體W5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125</cp:revision>
  <dcterms:created xsi:type="dcterms:W3CDTF">2019-08-12T11:15:37Z</dcterms:created>
  <dcterms:modified xsi:type="dcterms:W3CDTF">2024-01-15T00:16:39Z</dcterms:modified>
</cp:coreProperties>
</file>